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4"/>
  </p:sldMasterIdLst>
  <p:notesMasterIdLst>
    <p:notesMasterId r:id="rId25"/>
  </p:notesMasterIdLst>
  <p:handoutMasterIdLst>
    <p:handoutMasterId r:id="rId26"/>
  </p:handoutMasterIdLst>
  <p:sldIdLst>
    <p:sldId id="256" r:id="rId5"/>
    <p:sldId id="331" r:id="rId6"/>
    <p:sldId id="306" r:id="rId7"/>
    <p:sldId id="321" r:id="rId8"/>
    <p:sldId id="320" r:id="rId9"/>
    <p:sldId id="314" r:id="rId10"/>
    <p:sldId id="324" r:id="rId11"/>
    <p:sldId id="327" r:id="rId12"/>
    <p:sldId id="328" r:id="rId13"/>
    <p:sldId id="319" r:id="rId14"/>
    <p:sldId id="330" r:id="rId15"/>
    <p:sldId id="276" r:id="rId16"/>
    <p:sldId id="273" r:id="rId17"/>
    <p:sldId id="258" r:id="rId18"/>
    <p:sldId id="329" r:id="rId19"/>
    <p:sldId id="317" r:id="rId20"/>
    <p:sldId id="326" r:id="rId21"/>
    <p:sldId id="299" r:id="rId22"/>
    <p:sldId id="322" r:id="rId23"/>
    <p:sldId id="325" r:id="rId2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9" autoAdjust="0"/>
    <p:restoredTop sz="94660"/>
  </p:normalViewPr>
  <p:slideViewPr>
    <p:cSldViewPr snapToGrid="0">
      <p:cViewPr varScale="1">
        <p:scale>
          <a:sx n="86" d="100"/>
          <a:sy n="86" d="100"/>
        </p:scale>
        <p:origin x="56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Nakia" userId="c13c13c3-9aa7-4027-91cd-ef8ef8e43f05" providerId="ADAL" clId="{9FB61041-30ED-408B-980D-5942CC89A9CE}"/>
    <pc:docChg chg="modSld sldOrd">
      <pc:chgData name="Johnson, Nakia" userId="c13c13c3-9aa7-4027-91cd-ef8ef8e43f05" providerId="ADAL" clId="{9FB61041-30ED-408B-980D-5942CC89A9CE}" dt="2024-08-29T20:29:11.078" v="48"/>
      <pc:docMkLst>
        <pc:docMk/>
      </pc:docMkLst>
      <pc:sldChg chg="modSp ord">
        <pc:chgData name="Johnson, Nakia" userId="c13c13c3-9aa7-4027-91cd-ef8ef8e43f05" providerId="ADAL" clId="{9FB61041-30ED-408B-980D-5942CC89A9CE}" dt="2024-08-29T20:14:45.185" v="46"/>
        <pc:sldMkLst>
          <pc:docMk/>
          <pc:sldMk cId="4134854047" sldId="276"/>
        </pc:sldMkLst>
        <pc:spChg chg="mod">
          <ac:chgData name="Johnson, Nakia" userId="c13c13c3-9aa7-4027-91cd-ef8ef8e43f05" providerId="ADAL" clId="{9FB61041-30ED-408B-980D-5942CC89A9CE}" dt="2024-08-29T13:28:36.983" v="40" actId="20577"/>
          <ac:spMkLst>
            <pc:docMk/>
            <pc:sldMk cId="4134854047" sldId="276"/>
            <ac:spMk id="2" creationId="{BB85C031-6D75-42D2-BF70-36567E242390}"/>
          </ac:spMkLst>
        </pc:spChg>
      </pc:sldChg>
      <pc:sldChg chg="modSp ord">
        <pc:chgData name="Johnson, Nakia" userId="c13c13c3-9aa7-4027-91cd-ef8ef8e43f05" providerId="ADAL" clId="{9FB61041-30ED-408B-980D-5942CC89A9CE}" dt="2024-08-29T20:10:06.278" v="45"/>
        <pc:sldMkLst>
          <pc:docMk/>
          <pc:sldMk cId="3618744686" sldId="314"/>
        </pc:sldMkLst>
        <pc:spChg chg="mod">
          <ac:chgData name="Johnson, Nakia" userId="c13c13c3-9aa7-4027-91cd-ef8ef8e43f05" providerId="ADAL" clId="{9FB61041-30ED-408B-980D-5942CC89A9CE}" dt="2024-08-28T18:23:08.315" v="18" actId="20577"/>
          <ac:spMkLst>
            <pc:docMk/>
            <pc:sldMk cId="3618744686" sldId="314"/>
            <ac:spMk id="2" creationId="{A4F39C66-62E7-4CC0-B5DB-A0931A29E986}"/>
          </ac:spMkLst>
        </pc:spChg>
      </pc:sldChg>
      <pc:sldChg chg="ord">
        <pc:chgData name="Johnson, Nakia" userId="c13c13c3-9aa7-4027-91cd-ef8ef8e43f05" providerId="ADAL" clId="{9FB61041-30ED-408B-980D-5942CC89A9CE}" dt="2024-08-29T20:29:11.078" v="48"/>
        <pc:sldMkLst>
          <pc:docMk/>
          <pc:sldMk cId="391096159" sldId="317"/>
        </pc:sldMkLst>
      </pc:sldChg>
      <pc:sldChg chg="ord">
        <pc:chgData name="Johnson, Nakia" userId="c13c13c3-9aa7-4027-91cd-ef8ef8e43f05" providerId="ADAL" clId="{9FB61041-30ED-408B-980D-5942CC89A9CE}" dt="2024-08-29T20:02:16.652" v="42"/>
        <pc:sldMkLst>
          <pc:docMk/>
          <pc:sldMk cId="700634800" sldId="320"/>
        </pc:sldMkLst>
      </pc:sldChg>
      <pc:sldChg chg="ord">
        <pc:chgData name="Johnson, Nakia" userId="c13c13c3-9aa7-4027-91cd-ef8ef8e43f05" providerId="ADAL" clId="{9FB61041-30ED-408B-980D-5942CC89A9CE}" dt="2024-08-29T20:01:56.145" v="41"/>
        <pc:sldMkLst>
          <pc:docMk/>
          <pc:sldMk cId="1628654944" sldId="321"/>
        </pc:sldMkLst>
      </pc:sldChg>
      <pc:sldChg chg="ord">
        <pc:chgData name="Johnson, Nakia" userId="c13c13c3-9aa7-4027-91cd-ef8ef8e43f05" providerId="ADAL" clId="{9FB61041-30ED-408B-980D-5942CC89A9CE}" dt="2024-08-29T20:06:07.526" v="43"/>
        <pc:sldMkLst>
          <pc:docMk/>
          <pc:sldMk cId="2561672099" sldId="324"/>
        </pc:sldMkLst>
      </pc:sldChg>
      <pc:sldChg chg="ord">
        <pc:chgData name="Johnson, Nakia" userId="c13c13c3-9aa7-4027-91cd-ef8ef8e43f05" providerId="ADAL" clId="{9FB61041-30ED-408B-980D-5942CC89A9CE}" dt="2024-08-29T20:07:08.194" v="44"/>
        <pc:sldMkLst>
          <pc:docMk/>
          <pc:sldMk cId="2805243667" sldId="327"/>
        </pc:sldMkLst>
      </pc:sldChg>
      <pc:sldChg chg="ord">
        <pc:chgData name="Johnson, Nakia" userId="c13c13c3-9aa7-4027-91cd-ef8ef8e43f05" providerId="ADAL" clId="{9FB61041-30ED-408B-980D-5942CC89A9CE}" dt="2024-08-29T20:17:32.370" v="47"/>
        <pc:sldMkLst>
          <pc:docMk/>
          <pc:sldMk cId="2725164693" sldId="3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8/29/2024</a:t>
            </a:fld>
            <a:endParaRPr lang="en-US" dirty="0"/>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dirty="0"/>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8/29/2024</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2996690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10</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11</a:t>
            </a:fld>
            <a:endParaRPr lang="en-US"/>
          </a:p>
        </p:txBody>
      </p:sp>
    </p:spTree>
    <p:extLst>
      <p:ext uri="{BB962C8B-B14F-4D97-AF65-F5344CB8AC3E}">
        <p14:creationId xmlns:p14="http://schemas.microsoft.com/office/powerpoint/2010/main" val="819620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12</a:t>
            </a:fld>
            <a:endParaRPr lang="en-US"/>
          </a:p>
        </p:txBody>
      </p:sp>
    </p:spTree>
    <p:extLst>
      <p:ext uri="{BB962C8B-B14F-4D97-AF65-F5344CB8AC3E}">
        <p14:creationId xmlns:p14="http://schemas.microsoft.com/office/powerpoint/2010/main" val="148798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13</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18</a:t>
            </a:fld>
            <a:endParaRPr lang="en-US"/>
          </a:p>
        </p:txBody>
      </p:sp>
    </p:spTree>
    <p:extLst>
      <p:ext uri="{BB962C8B-B14F-4D97-AF65-F5344CB8AC3E}">
        <p14:creationId xmlns:p14="http://schemas.microsoft.com/office/powerpoint/2010/main" val="1366888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dirty="0"/>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dirty="0"/>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8/29/2024</a:t>
            </a:fld>
            <a:endParaRPr lang="en-US" dirty="0"/>
          </a:p>
        </p:txBody>
      </p:sp>
      <p:sp>
        <p:nvSpPr>
          <p:cNvPr id="16" name="Footer Placeholder 4"/>
          <p:cNvSpPr>
            <a:spLocks noGrp="1"/>
          </p:cNvSpPr>
          <p:nvPr>
            <p:ph type="ftr" sz="quarter" idx="11"/>
          </p:nvPr>
        </p:nvSpPr>
        <p:spPr/>
        <p:txBody>
          <a:bodyPr/>
          <a:lstStyle>
            <a:lvl1pPr>
              <a:defRPr/>
            </a:lvl1pPr>
          </a:lstStyle>
          <a:p>
            <a:endParaRPr lang="en-US" dirty="0"/>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8/29/2024</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dirty="0"/>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25000" lnSpcReduction="20000"/>
          </a:bodyPr>
          <a:lstStyle/>
          <a:p>
            <a:endParaRPr lang="en-US" dirty="0"/>
          </a:p>
          <a:p>
            <a:r>
              <a:rPr lang="en-US" sz="4800" dirty="0">
                <a:solidFill>
                  <a:schemeClr val="tx1"/>
                </a:solidFill>
                <a:cs typeface="Calibri"/>
              </a:rPr>
              <a:t>Day:  Thursday</a:t>
            </a:r>
          </a:p>
          <a:p>
            <a:pPr algn="ctr"/>
            <a:r>
              <a:rPr lang="en-US" sz="4800" dirty="0">
                <a:solidFill>
                  <a:schemeClr val="tx1"/>
                </a:solidFill>
              </a:rPr>
              <a:t>Date: 8-29-2024</a:t>
            </a:r>
          </a:p>
          <a:p>
            <a:r>
              <a:rPr lang="en-US" sz="4800" dirty="0">
                <a:solidFill>
                  <a:schemeClr val="tx1"/>
                </a:solidFill>
              </a:rPr>
              <a:t>Time: 5:00pm</a:t>
            </a:r>
            <a:endParaRPr lang="en-US" sz="4800" dirty="0">
              <a:solidFill>
                <a:schemeClr val="tx1"/>
              </a:solidFill>
              <a:cs typeface="Calibri"/>
            </a:endParaRPr>
          </a:p>
          <a:p>
            <a:pPr algn="ctr"/>
            <a:r>
              <a:rPr lang="en-US" sz="4800" dirty="0">
                <a:solidFill>
                  <a:schemeClr val="tx1"/>
                </a:solidFill>
              </a:rPr>
              <a:t>Location: Cafeteria</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C.T. Walker Magnet Elementary   </a:t>
            </a:r>
            <a:br>
              <a:rPr lang="en-US" sz="2800" dirty="0"/>
            </a:br>
            <a:r>
              <a:rPr lang="en-US" sz="2800" dirty="0">
                <a:ea typeface="+mj-lt"/>
                <a:cs typeface="+mj-lt"/>
              </a:rPr>
              <a:t> </a:t>
            </a:r>
            <a:r>
              <a:rPr lang="en-US" sz="2800" dirty="0">
                <a:solidFill>
                  <a:schemeClr val="tx1"/>
                </a:solidFill>
                <a:ea typeface="+mj-lt"/>
                <a:cs typeface="+mj-lt"/>
              </a:rPr>
              <a:t>Title I </a:t>
            </a:r>
            <a:r>
              <a:rPr lang="en-US" sz="2800" dirty="0">
                <a:solidFill>
                  <a:schemeClr val="tx1"/>
                </a:solidFill>
              </a:rPr>
              <a:t>Annual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b="0" dirty="0">
              <a:solidFill>
                <a:schemeClr val="bg1"/>
              </a:solidFill>
              <a:ea typeface="+mn-lt"/>
              <a:cs typeface="+mn-lt"/>
            </a:endParaRPr>
          </a:p>
          <a:p>
            <a:r>
              <a:rPr lang="en-US" sz="5400" dirty="0">
                <a:solidFill>
                  <a:schemeClr val="bg1"/>
                </a:solidFill>
                <a:ea typeface="+mn-lt"/>
                <a:cs typeface="+mn-lt"/>
              </a:rPr>
              <a:t>Richmond County School District Goals</a:t>
            </a:r>
            <a:endParaRPr lang="en-US" sz="5400" b="0" dirty="0">
              <a:solidFill>
                <a:schemeClr val="bg1"/>
              </a:solidFill>
              <a:ea typeface="+mn-lt"/>
              <a:cs typeface="+mn-lt"/>
            </a:endParaRPr>
          </a:p>
          <a:p>
            <a:endParaRPr lang="en-US" dirty="0">
              <a:solidFill>
                <a:schemeClr val="bg1"/>
              </a:solidFill>
              <a:cs typeface="Calibri"/>
            </a:endParaRPr>
          </a:p>
        </p:txBody>
      </p:sp>
      <p:sp>
        <p:nvSpPr>
          <p:cNvPr id="6" name="TextBox 5">
            <a:extLst>
              <a:ext uri="{FF2B5EF4-FFF2-40B4-BE49-F238E27FC236}">
                <a16:creationId xmlns:a16="http://schemas.microsoft.com/office/drawing/2014/main" id="{0596C092-D383-4DE1-81F7-2A96739487ED}"/>
              </a:ext>
            </a:extLst>
          </p:cNvPr>
          <p:cNvSpPr txBox="1"/>
          <p:nvPr/>
        </p:nvSpPr>
        <p:spPr>
          <a:xfrm>
            <a:off x="875930" y="2166390"/>
            <a:ext cx="10440140" cy="4247317"/>
          </a:xfrm>
          <a:prstGeom prst="rect">
            <a:avLst/>
          </a:prstGeom>
          <a:noFill/>
        </p:spPr>
        <p:txBody>
          <a:bodyPr wrap="square" rtlCol="0">
            <a:spAutoFit/>
          </a:bodyPr>
          <a:lstStyle/>
          <a:p>
            <a:pPr fontAlgn="base"/>
            <a:r>
              <a:rPr lang="en-US" sz="2800" b="1" dirty="0"/>
              <a:t>During the 2024-2025 school year, we will increase student content mastery in ​tested subject areas on the Georgia Milestones by 5%.</a:t>
            </a:r>
            <a:br>
              <a:rPr lang="en-US" sz="2800" b="1" dirty="0"/>
            </a:br>
            <a:r>
              <a:rPr lang="en-US" sz="2800" b="1" dirty="0"/>
              <a:t>​​​</a:t>
            </a:r>
            <a:br>
              <a:rPr lang="en-US" sz="2800" b="1" dirty="0"/>
            </a:br>
            <a:r>
              <a:rPr lang="en-US" sz="2800" b="1" dirty="0"/>
              <a:t>During the 2024-2025 school year, we will increase the number of highly effective teachers and leaders retained in RCSS by 3%.</a:t>
            </a:r>
          </a:p>
          <a:p>
            <a:pPr fontAlgn="base"/>
            <a:endParaRPr lang="en-US" sz="2800" b="1" dirty="0"/>
          </a:p>
          <a:p>
            <a:pPr fontAlgn="base"/>
            <a:r>
              <a:rPr lang="en-US" sz="2800" b="1" dirty="0"/>
              <a:t>During the 2024-2025 school year, we will increase post-high school readiness by ​increasing our graduation rate from 81% to 83%.</a:t>
            </a:r>
          </a:p>
          <a:p>
            <a:pPr fontAlgn="base"/>
            <a:endParaRPr lang="en-US" sz="2800" b="1" dirty="0"/>
          </a:p>
          <a:p>
            <a:endParaRPr lang="en-US" dirty="0"/>
          </a:p>
        </p:txBody>
      </p:sp>
    </p:spTree>
    <p:extLst>
      <p:ext uri="{BB962C8B-B14F-4D97-AF65-F5344CB8AC3E}">
        <p14:creationId xmlns:p14="http://schemas.microsoft.com/office/powerpoint/2010/main" val="18566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b="0" dirty="0">
              <a:solidFill>
                <a:schemeClr val="bg1"/>
              </a:solidFill>
              <a:ea typeface="+mn-lt"/>
              <a:cs typeface="+mn-lt"/>
            </a:endParaRPr>
          </a:p>
          <a:p>
            <a:r>
              <a:rPr lang="en-US" sz="5400" dirty="0">
                <a:solidFill>
                  <a:schemeClr val="bg1"/>
                </a:solidFill>
                <a:ea typeface="+mn-lt"/>
                <a:cs typeface="+mn-lt"/>
              </a:rPr>
              <a:t>School Improvement Goals</a:t>
            </a:r>
            <a:endParaRPr lang="en-US" sz="5400" b="0" dirty="0">
              <a:solidFill>
                <a:schemeClr val="bg1"/>
              </a:solidFill>
              <a:ea typeface="+mn-lt"/>
              <a:cs typeface="+mn-lt"/>
            </a:endParaRPr>
          </a:p>
          <a:p>
            <a:endParaRPr lang="en-US" dirty="0">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443884" y="1908048"/>
            <a:ext cx="11611992" cy="4522595"/>
          </a:xfrm>
        </p:spPr>
        <p:txBody>
          <a:bodyPr vert="horz" lIns="91440" tIns="45720" rIns="91440" bIns="45720" rtlCol="0" anchor="t">
            <a:noAutofit/>
          </a:bodyPr>
          <a:lstStyle/>
          <a:p>
            <a:pPr marL="457200" indent="-457200" fontAlgn="base">
              <a:buFont typeface="+mj-lt"/>
              <a:buAutoNum type="arabicPeriod"/>
            </a:pPr>
            <a:r>
              <a:rPr lang="en-US" sz="2600" b="1" dirty="0"/>
              <a:t>During the 2024-2025 school year, we will increase the percentage of students in grades 3-5 scoring at the Proficient or Distinguished level on the ELA portion of the GMAS will increase from 67% to 72%.</a:t>
            </a:r>
          </a:p>
          <a:p>
            <a:pPr marL="457200" indent="-457200" fontAlgn="base">
              <a:buFont typeface="+mj-lt"/>
              <a:buAutoNum type="arabicPeriod"/>
            </a:pPr>
            <a:r>
              <a:rPr lang="en-US" sz="2600" b="1" dirty="0"/>
              <a:t>During the 2024-2025 school year, we will increase the percentage of students in grades 3-5 scoring at the Proficient or Distinguished level on the Math portion of the GMAS will increase from 68% to 72%.</a:t>
            </a:r>
          </a:p>
          <a:p>
            <a:pPr marL="457200" indent="-457200" fontAlgn="base">
              <a:buFont typeface="+mj-lt"/>
              <a:buAutoNum type="arabicPeriod"/>
            </a:pPr>
            <a:r>
              <a:rPr lang="en-US" sz="2600" b="1" dirty="0"/>
              <a:t>During the 2024-2025 school year, we will increase parental engagement and involvement as well as promote student and staff morale by hosting at least 5 schoolwide events that include celebrations, collaboration, and team building for all stakeholders as evident by stakeholder surveys, student health surveys, and Panorama data.</a:t>
            </a:r>
          </a:p>
        </p:txBody>
      </p:sp>
    </p:spTree>
    <p:extLst>
      <p:ext uri="{BB962C8B-B14F-4D97-AF65-F5344CB8AC3E}">
        <p14:creationId xmlns:p14="http://schemas.microsoft.com/office/powerpoint/2010/main" val="287233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dirty="0">
              <a:solidFill>
                <a:schemeClr val="bg1"/>
              </a:solidFill>
              <a:cs typeface="Calibri"/>
            </a:endParaRPr>
          </a:p>
          <a:p>
            <a:r>
              <a:rPr lang="en-US" sz="4800" dirty="0">
                <a:solidFill>
                  <a:schemeClr val="bg1"/>
                </a:solidFill>
              </a:rPr>
              <a:t>C.T. </a:t>
            </a:r>
            <a:r>
              <a:rPr lang="en-US" sz="4800">
                <a:solidFill>
                  <a:schemeClr val="bg1"/>
                </a:solidFill>
              </a:rPr>
              <a:t>Walker Magnet </a:t>
            </a:r>
          </a:p>
          <a:p>
            <a:r>
              <a:rPr lang="en-US" sz="4800">
                <a:solidFill>
                  <a:schemeClr val="bg1"/>
                </a:solidFill>
              </a:rPr>
              <a:t>Parent </a:t>
            </a:r>
            <a:r>
              <a:rPr lang="en-US" sz="4800" dirty="0">
                <a:solidFill>
                  <a:schemeClr val="bg1"/>
                </a:solidFill>
              </a:rPr>
              <a:t>and Family Engagement </a:t>
            </a:r>
            <a:endParaRPr lang="en-US" sz="40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10322156" y="5313360"/>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dirty="0">
                <a:latin typeface="Times New Roman" pitchFamily="18" charset="0"/>
                <a:cs typeface="Times New Roman" pitchFamily="18" charset="0"/>
              </a:rPr>
              <a:t> </a:t>
            </a:r>
            <a:r>
              <a:rPr lang="en-US" sz="3600" dirty="0">
                <a:latin typeface="Times New Roman" pitchFamily="18" charset="0"/>
                <a:cs typeface="Times New Roman" pitchFamily="18" charset="0"/>
              </a:rPr>
              <a:t>Title I programs bring parents, the community, and the school together to improve academic achievement of students. </a:t>
            </a:r>
          </a:p>
          <a:p>
            <a:pPr>
              <a:buNone/>
            </a:pPr>
            <a:r>
              <a:rPr lang="en-US" sz="3600" dirty="0">
                <a:latin typeface="Times New Roman" pitchFamily="18" charset="0"/>
                <a:cs typeface="Times New Roman" pitchFamily="18" charset="0"/>
              </a:rPr>
              <a:t>We encourage your engagement in:</a:t>
            </a:r>
          </a:p>
          <a:p>
            <a:r>
              <a:rPr lang="en-US" sz="3600" dirty="0">
                <a:latin typeface="Times New Roman" pitchFamily="18" charset="0"/>
                <a:cs typeface="Times New Roman" pitchFamily="18" charset="0"/>
              </a:rPr>
              <a:t>School Improvement Plan (SIP)</a:t>
            </a:r>
          </a:p>
          <a:p>
            <a:r>
              <a:rPr lang="en-US" sz="3600" dirty="0">
                <a:latin typeface="Times New Roman" pitchFamily="18" charset="0"/>
                <a:cs typeface="Times New Roman" pitchFamily="18" charset="0"/>
              </a:rPr>
              <a:t>School Council</a:t>
            </a:r>
          </a:p>
          <a:p>
            <a:r>
              <a:rPr lang="en-US" sz="3600" dirty="0">
                <a:latin typeface="Times New Roman" pitchFamily="18" charset="0"/>
                <a:cs typeface="Times New Roman" pitchFamily="18" charset="0"/>
              </a:rPr>
              <a:t>Committees</a:t>
            </a:r>
            <a:endParaRPr lang="en-US" sz="3600" dirty="0"/>
          </a:p>
        </p:txBody>
      </p:sp>
    </p:spTree>
    <p:extLst>
      <p:ext uri="{BB962C8B-B14F-4D97-AF65-F5344CB8AC3E}">
        <p14:creationId xmlns:p14="http://schemas.microsoft.com/office/powerpoint/2010/main" val="4134854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dirty="0">
              <a:solidFill>
                <a:schemeClr val="bg1"/>
              </a:solidFill>
              <a:cs typeface="Calibri"/>
            </a:endParaRPr>
          </a:p>
          <a:p>
            <a:r>
              <a:rPr lang="en-US" sz="4800" dirty="0">
                <a:solidFill>
                  <a:schemeClr val="bg1"/>
                </a:solidFill>
              </a:rPr>
              <a:t>Parent and Family Engagement</a:t>
            </a:r>
            <a:endParaRPr lang="en-US" sz="4400" dirty="0">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Content Placeholder 2">
            <a:extLst>
              <a:ext uri="{FF2B5EF4-FFF2-40B4-BE49-F238E27FC236}">
                <a16:creationId xmlns:a16="http://schemas.microsoft.com/office/drawing/2014/main" id="{BCF6CDB1-FE3F-4A99-AAB6-30AFEF6B4E80}"/>
              </a:ext>
            </a:extLst>
          </p:cNvPr>
          <p:cNvSpPr txBox="1">
            <a:spLocks/>
          </p:cNvSpPr>
          <p:nvPr/>
        </p:nvSpPr>
        <p:spPr>
          <a:xfrm>
            <a:off x="457199" y="1752600"/>
            <a:ext cx="11815011" cy="4495800"/>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t>District Parent and Family Engagement Policy</a:t>
            </a:r>
          </a:p>
          <a:p>
            <a:pPr lvl="1">
              <a:buFont typeface="Arial" panose="020B0604020202020204" pitchFamily="34" charset="0"/>
              <a:buChar char="–"/>
              <a:defRPr/>
            </a:pPr>
            <a:r>
              <a:rPr lang="en-US" sz="3200" dirty="0"/>
              <a:t>Initiated by Title I and sent out by the school</a:t>
            </a:r>
          </a:p>
          <a:p>
            <a:pPr lvl="1">
              <a:buFont typeface="Arial" panose="020B0604020202020204" pitchFamily="34" charset="0"/>
              <a:buChar char="–"/>
              <a:defRPr/>
            </a:pPr>
            <a:r>
              <a:rPr lang="en-US" sz="3200" dirty="0"/>
              <a:t>Dissemination of state policies</a:t>
            </a:r>
          </a:p>
          <a:p>
            <a:pPr>
              <a:defRPr/>
            </a:pPr>
            <a:r>
              <a:rPr lang="en-US" sz="3200" dirty="0"/>
              <a:t>School Parent and Family Engagement Policy</a:t>
            </a:r>
          </a:p>
          <a:p>
            <a:pPr lvl="1">
              <a:buFont typeface="Arial" panose="020B0604020202020204" pitchFamily="34" charset="0"/>
              <a:buChar char="–"/>
              <a:defRPr/>
            </a:pPr>
            <a:r>
              <a:rPr lang="en-US" sz="3200" dirty="0"/>
              <a:t>Gives information about stakeholders as they relate to Title I</a:t>
            </a:r>
          </a:p>
          <a:p>
            <a:pPr lvl="1">
              <a:buFont typeface="Arial" panose="020B0604020202020204" pitchFamily="34" charset="0"/>
              <a:buChar char="–"/>
              <a:defRPr/>
            </a:pPr>
            <a:r>
              <a:rPr lang="en-US" sz="3200" dirty="0"/>
              <a:t>Soliciting parent and community involvement in school</a:t>
            </a:r>
          </a:p>
          <a:p>
            <a:pPr>
              <a:defRPr/>
            </a:pPr>
            <a:r>
              <a:rPr lang="en-US" sz="3200" dirty="0"/>
              <a:t>School/Parent Compact</a:t>
            </a:r>
          </a:p>
          <a:p>
            <a:pPr lvl="1">
              <a:buFont typeface="Arial" panose="020B0604020202020204" pitchFamily="34" charset="0"/>
              <a:buChar char="–"/>
              <a:defRPr/>
            </a:pPr>
            <a:r>
              <a:rPr lang="en-US" sz="3200" dirty="0"/>
              <a:t>An agreement between all stakeholders to ensure that students are meeting their educational goals.</a:t>
            </a:r>
          </a:p>
          <a:p>
            <a:pPr>
              <a:buFont typeface="Wingdings 2" pitchFamily="18" charset="2"/>
              <a:buNone/>
              <a:defRPr/>
            </a:pPr>
            <a:endParaRPr lang="en-US" dirty="0"/>
          </a:p>
        </p:txBody>
      </p:sp>
    </p:spTree>
    <p:extLst>
      <p:ext uri="{BB962C8B-B14F-4D97-AF65-F5344CB8AC3E}">
        <p14:creationId xmlns:p14="http://schemas.microsoft.com/office/powerpoint/2010/main" val="208068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pPr marL="0" indent="0">
              <a:buNone/>
            </a:pPr>
            <a:r>
              <a:rPr lang="en-US" sz="3600" b="1" dirty="0"/>
              <a:t>Each school that receives Title I funds must jointly develop, agree on with, and distribute to parents of children receiving services a written parental involvement policy. The school parental involvement policy describes how the school will carry out the parental involvement requirements to ensure effective involvement of parents and to support a partnership among the school, parents, and the community to improve student academic achievement. </a:t>
            </a:r>
          </a:p>
          <a:p>
            <a:pPr marL="0" indent="0">
              <a:buNone/>
            </a:pPr>
            <a:endParaRPr lang="en-US" dirty="0"/>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bg1"/>
                </a:solidFill>
              </a:rPr>
              <a:t>School Parent and Family Engagement Policy</a:t>
            </a:r>
            <a:endParaRPr lang="en-US" b="1" dirty="0">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40CF3-17CE-4E63-A9DE-E48F4EBDA0F2}"/>
              </a:ext>
            </a:extLst>
          </p:cNvPr>
          <p:cNvSpPr>
            <a:spLocks noGrp="1"/>
          </p:cNvSpPr>
          <p:nvPr>
            <p:ph type="body" sz="quarter" idx="13"/>
          </p:nvPr>
        </p:nvSpPr>
        <p:spPr/>
        <p:txBody>
          <a:bodyPr>
            <a:normAutofit/>
          </a:bodyPr>
          <a:lstStyle/>
          <a:p>
            <a:r>
              <a:rPr lang="en-US" sz="6000" dirty="0">
                <a:solidFill>
                  <a:schemeClr val="bg1"/>
                </a:solidFill>
              </a:rPr>
              <a:t>School - Parent Compacts</a:t>
            </a:r>
          </a:p>
        </p:txBody>
      </p:sp>
      <p:sp>
        <p:nvSpPr>
          <p:cNvPr id="3" name="Rectangle 2">
            <a:extLst>
              <a:ext uri="{FF2B5EF4-FFF2-40B4-BE49-F238E27FC236}">
                <a16:creationId xmlns:a16="http://schemas.microsoft.com/office/drawing/2014/main" id="{C3C95C7A-25E6-40C9-A095-D2427BBA0EEC}"/>
              </a:ext>
            </a:extLst>
          </p:cNvPr>
          <p:cNvSpPr/>
          <p:nvPr/>
        </p:nvSpPr>
        <p:spPr>
          <a:xfrm>
            <a:off x="1603947" y="1873770"/>
            <a:ext cx="10148341" cy="4524315"/>
          </a:xfrm>
          <a:prstGeom prst="rect">
            <a:avLst/>
          </a:prstGeom>
        </p:spPr>
        <p:txBody>
          <a:bodyPr wrap="square">
            <a:spAutoFit/>
          </a:bodyPr>
          <a:lstStyle/>
          <a:p>
            <a:r>
              <a:rPr lang="en-US" sz="3200" dirty="0"/>
              <a:t>Each school that receives Title I funds must jointly develop and revise with parents a school-parent compact as part of the school-level parental involvement policy. The school-parent compact is an agreement that outlines how parents, the entire school staff, and students will share the responsibility for improved student academic achievement and the means by which the school and parents will build and develop a partnership to help children achieve the state’s high standards</a:t>
            </a:r>
            <a:r>
              <a:rPr lang="en-US" sz="2000" dirty="0"/>
              <a:t>. </a:t>
            </a:r>
          </a:p>
        </p:txBody>
      </p:sp>
    </p:spTree>
    <p:extLst>
      <p:ext uri="{BB962C8B-B14F-4D97-AF65-F5344CB8AC3E}">
        <p14:creationId xmlns:p14="http://schemas.microsoft.com/office/powerpoint/2010/main" val="427798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Collaborative Effort</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3046988"/>
          </a:xfrm>
          <a:prstGeom prst="rect">
            <a:avLst/>
          </a:prstGeom>
          <a:noFill/>
        </p:spPr>
        <p:txBody>
          <a:bodyPr wrap="square">
            <a:spAutoFit/>
          </a:bodyPr>
          <a:lstStyle/>
          <a:p>
            <a:r>
              <a:rPr lang="en-US" altLang="en-US" sz="4800" dirty="0"/>
              <a:t>	</a:t>
            </a:r>
            <a:r>
              <a:rPr lang="en-US" altLang="en-US" sz="4800" dirty="0">
                <a:latin typeface="Times New Roman" pitchFamily="18" charset="0"/>
                <a:cs typeface="Times New Roman" pitchFamily="18" charset="0"/>
              </a:rPr>
              <a:t>Planning is a mechanism for building a constituency to support school change and should involve school staff, </a:t>
            </a:r>
            <a:r>
              <a:rPr lang="en-US" altLang="en-US" sz="4800" b="1" dirty="0">
                <a:latin typeface="Times New Roman" pitchFamily="18" charset="0"/>
                <a:cs typeface="Times New Roman" pitchFamily="18" charset="0"/>
              </a:rPr>
              <a:t>parents</a:t>
            </a:r>
            <a:r>
              <a:rPr lang="en-US" altLang="en-US" sz="4800" dirty="0">
                <a:latin typeface="Times New Roman" pitchFamily="18" charset="0"/>
                <a:cs typeface="Times New Roman" pitchFamily="18" charset="0"/>
              </a:rPr>
              <a:t>, and the community.</a:t>
            </a:r>
          </a:p>
        </p:txBody>
      </p:sp>
    </p:spTree>
    <p:extLst>
      <p:ext uri="{BB962C8B-B14F-4D97-AF65-F5344CB8AC3E}">
        <p14:creationId xmlns:p14="http://schemas.microsoft.com/office/powerpoint/2010/main" val="391096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r>
              <a:rPr lang="en-US" altLang="en-US" sz="6600" dirty="0"/>
              <a:t>Parent Right to Know</a:t>
            </a:r>
            <a:endParaRPr lang="en-US" sz="6600" dirty="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6" y="1585505"/>
            <a:ext cx="11944974" cy="5262979"/>
          </a:xfrm>
          <a:prstGeom prst="rect">
            <a:avLst/>
          </a:prstGeom>
          <a:noFill/>
        </p:spPr>
        <p:txBody>
          <a:bodyPr wrap="square">
            <a:spAutoFit/>
          </a:bodyPr>
          <a:lstStyle/>
          <a:p>
            <a:r>
              <a:rPr lang="en-US" altLang="en-US" sz="4800" dirty="0"/>
              <a:t>	Rights to request teacher qualification</a:t>
            </a:r>
          </a:p>
          <a:p>
            <a:r>
              <a:rPr lang="en-US" altLang="en-US" sz="4800" dirty="0"/>
              <a:t>Notify if child has been taught by a non-highly qualified teacher for more than four weeks</a:t>
            </a:r>
          </a:p>
          <a:p>
            <a:r>
              <a:rPr lang="en-US" altLang="en-US" sz="4800" dirty="0"/>
              <a:t>Letters are sent home to parents at beginning of school year or if necessary throughout the year.  </a:t>
            </a:r>
          </a:p>
          <a:p>
            <a:endParaRPr lang="en-US" alt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24834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dirty="0">
              <a:solidFill>
                <a:schemeClr val="bg1"/>
              </a:solidFill>
              <a:cs typeface="Calibri"/>
            </a:endParaRPr>
          </a:p>
          <a:p>
            <a:r>
              <a:rPr lang="en-US" sz="5400" dirty="0">
                <a:solidFill>
                  <a:schemeClr val="bg1"/>
                </a:solidFill>
              </a:rPr>
              <a:t>Parent Decision Making Opportunities</a:t>
            </a:r>
            <a:endParaRPr lang="en-US" sz="5400" dirty="0">
              <a:solidFill>
                <a:schemeClr val="bg1"/>
              </a:solidFill>
              <a:cs typeface="Calibri"/>
            </a:endParaRPr>
          </a:p>
          <a:p>
            <a:endParaRPr lang="en-US" dirty="0">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7430128" y="4686672"/>
            <a:ext cx="3249200" cy="190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509666" y="1828800"/>
            <a:ext cx="11680902" cy="4624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en-US" sz="3600" dirty="0"/>
              <a:t>Parents have a right to:</a:t>
            </a:r>
          </a:p>
          <a:p>
            <a:pPr lvl="1"/>
            <a:r>
              <a:rPr lang="en-US" altLang="en-US" sz="3600" dirty="0"/>
              <a:t>Request opportunities for regular meetings </a:t>
            </a:r>
          </a:p>
          <a:p>
            <a:pPr lvl="1"/>
            <a:r>
              <a:rPr lang="en-US" altLang="en-US" sz="3600" dirty="0"/>
              <a:t>Formulate and share suggestions</a:t>
            </a:r>
          </a:p>
          <a:p>
            <a:pPr lvl="1"/>
            <a:r>
              <a:rPr lang="en-US" altLang="en-US" sz="3600" dirty="0"/>
              <a:t>Be active participants in the educational decision making process (via Title One school-wide committee, school council meetings, PTA, etc.)</a:t>
            </a:r>
          </a:p>
          <a:p>
            <a:r>
              <a:rPr lang="en-US" sz="7200" dirty="0">
                <a:ea typeface="+mn-lt"/>
                <a:cs typeface="+mn-lt"/>
              </a:rPr>
              <a:t> </a:t>
            </a:r>
            <a:endParaRPr lang="en-US" sz="7200" dirty="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normAutofit/>
          </a:bodyPr>
          <a:lstStyle/>
          <a:p>
            <a:r>
              <a:rPr lang="en-US" sz="5400" dirty="0"/>
              <a:t>Title I Contact Information</a:t>
            </a:r>
          </a:p>
        </p:txBody>
      </p:sp>
      <p:sp>
        <p:nvSpPr>
          <p:cNvPr id="7" name="Title 6">
            <a:extLst>
              <a:ext uri="{FF2B5EF4-FFF2-40B4-BE49-F238E27FC236}">
                <a16:creationId xmlns:a16="http://schemas.microsoft.com/office/drawing/2014/main" id="{F61F4174-5775-4DE8-981F-0FEAF834A3A5}"/>
              </a:ext>
            </a:extLst>
          </p:cNvPr>
          <p:cNvSpPr>
            <a:spLocks noGrp="1"/>
          </p:cNvSpPr>
          <p:nvPr>
            <p:ph type="title"/>
          </p:nvPr>
        </p:nvSpPr>
        <p:spPr>
          <a:xfrm>
            <a:off x="838200" y="3192905"/>
            <a:ext cx="10515600" cy="1812311"/>
          </a:xfrm>
        </p:spPr>
        <p:txBody>
          <a:bodyPr>
            <a:normAutofit fontScale="90000"/>
          </a:bodyPr>
          <a:lstStyle/>
          <a:p>
            <a:pPr algn="l" fontAlgn="base"/>
            <a:r>
              <a:rPr lang="en-US" altLang="en-US" b="0" dirty="0">
                <a:solidFill>
                  <a:schemeClr val="tx1"/>
                </a:solidFill>
              </a:rPr>
              <a:t>C.T. Walker Magnet Elementary School</a:t>
            </a:r>
            <a:br>
              <a:rPr lang="en-US" altLang="en-US" b="0" dirty="0">
                <a:solidFill>
                  <a:schemeClr val="tx1"/>
                </a:solidFill>
              </a:rPr>
            </a:br>
            <a:r>
              <a:rPr lang="en-US" altLang="en-US" b="0" dirty="0">
                <a:solidFill>
                  <a:schemeClr val="tx1"/>
                </a:solidFill>
              </a:rPr>
              <a:t>1301 Wrightsboro Rd. </a:t>
            </a:r>
            <a:br>
              <a:rPr lang="en-US" altLang="en-US" b="0" dirty="0">
                <a:solidFill>
                  <a:schemeClr val="tx1"/>
                </a:solidFill>
              </a:rPr>
            </a:br>
            <a:r>
              <a:rPr lang="en-US" altLang="en-US" b="0" dirty="0">
                <a:solidFill>
                  <a:schemeClr val="tx1"/>
                </a:solidFill>
              </a:rPr>
              <a:t>(706)-823-6950</a:t>
            </a:r>
            <a:br>
              <a:rPr lang="en-US" altLang="en-US" b="0" dirty="0">
                <a:solidFill>
                  <a:schemeClr val="tx1"/>
                </a:solidFill>
              </a:rPr>
            </a:br>
            <a:r>
              <a:rPr lang="en-US" altLang="en-US" b="0" dirty="0">
                <a:solidFill>
                  <a:schemeClr val="tx1"/>
                </a:solidFill>
              </a:rPr>
              <a:t>Nakia Johnson, Assistant Principal</a:t>
            </a:r>
            <a:br>
              <a:rPr lang="en-US" altLang="en-US" b="0" dirty="0">
                <a:solidFill>
                  <a:schemeClr val="tx1"/>
                </a:solidFill>
              </a:rPr>
            </a:br>
            <a:r>
              <a:rPr lang="en-US" altLang="en-US" b="0" dirty="0">
                <a:solidFill>
                  <a:schemeClr val="tx1"/>
                </a:solidFill>
              </a:rPr>
              <a:t>johnsna@boe.richmond.k12.ga.us</a:t>
            </a:r>
            <a:br>
              <a:rPr lang="en-US" altLang="en-US" dirty="0">
                <a:solidFill>
                  <a:schemeClr val="tx1"/>
                </a:solidFill>
              </a:rPr>
            </a:br>
            <a:br>
              <a:rPr lang="en-US" altLang="en-US" dirty="0"/>
            </a:br>
            <a:r>
              <a:rPr lang="en-US" b="0" dirty="0">
                <a:solidFill>
                  <a:srgbClr val="000000"/>
                </a:solidFill>
                <a:latin typeface="Lucida Sans Unicode" panose="020B0602030504020204" pitchFamily="34" charset="0"/>
              </a:rPr>
              <a:t>Federal Programs Department </a:t>
            </a:r>
            <a:br>
              <a:rPr lang="en-US" b="0" dirty="0">
                <a:solidFill>
                  <a:srgbClr val="000000"/>
                </a:solidFill>
                <a:latin typeface="Lucida Sans Unicode" panose="020B0602030504020204" pitchFamily="34" charset="0"/>
              </a:rPr>
            </a:br>
            <a:r>
              <a:rPr lang="en-US" b="0" dirty="0">
                <a:solidFill>
                  <a:srgbClr val="000000"/>
                </a:solidFill>
                <a:latin typeface="Lucida Sans Unicode" panose="020B0602030504020204" pitchFamily="34" charset="0"/>
              </a:rPr>
              <a:t>864 Broad Street​</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(706) 826-1134​</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Angeline Andrews-Milton, Federal Programs Director​</a:t>
            </a:r>
            <a:br>
              <a:rPr lang="en-US" b="0" dirty="0">
                <a:solidFill>
                  <a:srgbClr val="000000"/>
                </a:solidFill>
                <a:latin typeface="Arial" panose="020B0604020202020204" pitchFamily="34" charset="0"/>
              </a:rPr>
            </a:br>
            <a:r>
              <a:rPr lang="en-US" b="0" dirty="0">
                <a:solidFill>
                  <a:srgbClr val="000000"/>
                </a:solidFill>
                <a:latin typeface="Lucida Sans Unicode" panose="020B0602030504020204" pitchFamily="34" charset="0"/>
              </a:rPr>
              <a:t>​</a:t>
            </a:r>
            <a:br>
              <a:rPr lang="en-US" b="0" dirty="0">
                <a:solidFill>
                  <a:srgbClr val="000000"/>
                </a:solidFill>
                <a:latin typeface="Arial" panose="020B0604020202020204" pitchFamily="34" charset="0"/>
              </a:rPr>
            </a:br>
            <a:endParaRPr lang="en-US" dirty="0"/>
          </a:p>
        </p:txBody>
      </p:sp>
    </p:spTree>
    <p:extLst>
      <p:ext uri="{BB962C8B-B14F-4D97-AF65-F5344CB8AC3E}">
        <p14:creationId xmlns:p14="http://schemas.microsoft.com/office/powerpoint/2010/main" val="307946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0CB49-A1D0-4570-B0D8-4A12FD012895}"/>
              </a:ext>
            </a:extLst>
          </p:cNvPr>
          <p:cNvPicPr>
            <a:picLocks noChangeAspect="1"/>
          </p:cNvPicPr>
          <p:nvPr/>
        </p:nvPicPr>
        <p:blipFill>
          <a:blip r:embed="rId2"/>
          <a:stretch>
            <a:fillRect/>
          </a:stretch>
        </p:blipFill>
        <p:spPr>
          <a:xfrm>
            <a:off x="0" y="21588"/>
            <a:ext cx="12192000" cy="6814824"/>
          </a:xfrm>
          <a:prstGeom prst="rect">
            <a:avLst/>
          </a:prstGeom>
        </p:spPr>
      </p:pic>
    </p:spTree>
    <p:extLst>
      <p:ext uri="{BB962C8B-B14F-4D97-AF65-F5344CB8AC3E}">
        <p14:creationId xmlns:p14="http://schemas.microsoft.com/office/powerpoint/2010/main" val="3934714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5845F-10B3-4157-A6C2-88DEB3911267}"/>
              </a:ext>
            </a:extLst>
          </p:cNvPr>
          <p:cNvSpPr>
            <a:spLocks noGrp="1"/>
          </p:cNvSpPr>
          <p:nvPr>
            <p:ph type="body" sz="quarter" idx="13"/>
          </p:nvPr>
        </p:nvSpPr>
        <p:spPr/>
        <p:txBody>
          <a:bodyPr>
            <a:normAutofit/>
          </a:bodyPr>
          <a:lstStyle/>
          <a:p>
            <a:r>
              <a:rPr lang="en-US" sz="5400" dirty="0"/>
              <a:t>Evaluations</a:t>
            </a:r>
          </a:p>
        </p:txBody>
      </p:sp>
      <p:sp>
        <p:nvSpPr>
          <p:cNvPr id="3" name="Title 2">
            <a:extLst>
              <a:ext uri="{FF2B5EF4-FFF2-40B4-BE49-F238E27FC236}">
                <a16:creationId xmlns:a16="http://schemas.microsoft.com/office/drawing/2014/main" id="{A10D6E1B-A9E8-4777-9EBD-C6B628A53685}"/>
              </a:ext>
            </a:extLst>
          </p:cNvPr>
          <p:cNvSpPr>
            <a:spLocks noGrp="1"/>
          </p:cNvSpPr>
          <p:nvPr>
            <p:ph type="title"/>
          </p:nvPr>
        </p:nvSpPr>
        <p:spPr>
          <a:xfrm>
            <a:off x="1143094" y="2010603"/>
            <a:ext cx="10371161" cy="1825385"/>
          </a:xfrm>
        </p:spPr>
        <p:txBody>
          <a:bodyPr>
            <a:noAutofit/>
          </a:bodyPr>
          <a:lstStyle/>
          <a:p>
            <a:r>
              <a:rPr lang="en-US" sz="4000" dirty="0"/>
              <a:t>Please complete your evaluation before leaving…</a:t>
            </a:r>
            <a:br>
              <a:rPr lang="en-US" sz="4000" dirty="0"/>
            </a:br>
            <a:br>
              <a:rPr lang="en-US" sz="4000" dirty="0"/>
            </a:br>
            <a:br>
              <a:rPr lang="en-US" sz="4000" dirty="0"/>
            </a:br>
            <a:endParaRPr lang="en-US" sz="4000" dirty="0"/>
          </a:p>
        </p:txBody>
      </p:sp>
      <p:sp>
        <p:nvSpPr>
          <p:cNvPr id="4" name="Rectangle 3">
            <a:extLst>
              <a:ext uri="{FF2B5EF4-FFF2-40B4-BE49-F238E27FC236}">
                <a16:creationId xmlns:a16="http://schemas.microsoft.com/office/drawing/2014/main" id="{21866327-81E8-468E-9949-8F1ADE224F82}"/>
              </a:ext>
            </a:extLst>
          </p:cNvPr>
          <p:cNvSpPr/>
          <p:nvPr/>
        </p:nvSpPr>
        <p:spPr>
          <a:xfrm>
            <a:off x="3607349" y="6129370"/>
            <a:ext cx="5442650"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Thank You!!!!!</a:t>
            </a:r>
          </a:p>
        </p:txBody>
      </p:sp>
      <p:pic>
        <p:nvPicPr>
          <p:cNvPr id="6" name="Picture 5">
            <a:extLst>
              <a:ext uri="{FF2B5EF4-FFF2-40B4-BE49-F238E27FC236}">
                <a16:creationId xmlns:a16="http://schemas.microsoft.com/office/drawing/2014/main" id="{77B38E98-7E15-4354-92CD-0D01EA955F75}"/>
              </a:ext>
            </a:extLst>
          </p:cNvPr>
          <p:cNvPicPr>
            <a:picLocks noChangeAspect="1"/>
          </p:cNvPicPr>
          <p:nvPr/>
        </p:nvPicPr>
        <p:blipFill>
          <a:blip r:embed="rId2"/>
          <a:stretch>
            <a:fillRect/>
          </a:stretch>
        </p:blipFill>
        <p:spPr>
          <a:xfrm>
            <a:off x="4639327" y="2669625"/>
            <a:ext cx="3323943" cy="3323943"/>
          </a:xfrm>
          <a:prstGeom prst="rect">
            <a:avLst/>
          </a:prstGeom>
        </p:spPr>
      </p:pic>
    </p:spTree>
    <p:extLst>
      <p:ext uri="{BB962C8B-B14F-4D97-AF65-F5344CB8AC3E}">
        <p14:creationId xmlns:p14="http://schemas.microsoft.com/office/powerpoint/2010/main" val="285308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What is a Title I School?</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a:normAutofit/>
          </a:bodyPr>
          <a:lstStyle/>
          <a:p>
            <a:pPr marL="0" indent="0" fontAlgn="base">
              <a:buNone/>
            </a:pPr>
            <a:r>
              <a:rPr lang="en-US" sz="3600" dirty="0"/>
              <a:t>Title I, Part A of the Every Student ​Succeeds Act of 2015 (ESSA) ​provides financial assistance to states and school districts. It’s overall purpose it to ensure that all children have a fair, equal, and significant opportunity to obtain a high-quality education and reach, at a minimum, proficiency on challenging state academic achievement standards and assessments.​</a:t>
            </a:r>
          </a:p>
          <a:p>
            <a:pPr fontAlgn="base"/>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9CED019-5DA4-4113-9B1B-432BC72DB625}"/>
              </a:ext>
            </a:extLst>
          </p:cNvPr>
          <p:cNvPicPr>
            <a:picLocks noChangeAspect="1"/>
          </p:cNvPicPr>
          <p:nvPr/>
        </p:nvPicPr>
        <p:blipFill>
          <a:blip r:embed="rId3"/>
          <a:stretch>
            <a:fillRect/>
          </a:stretch>
        </p:blipFill>
        <p:spPr>
          <a:xfrm>
            <a:off x="307124" y="118829"/>
            <a:ext cx="1378069" cy="1352654"/>
          </a:xfrm>
          <a:prstGeom prst="rect">
            <a:avLst/>
          </a:prstGeom>
        </p:spPr>
      </p:pic>
      <p:pic>
        <p:nvPicPr>
          <p:cNvPr id="6" name="Picture 5">
            <a:extLst>
              <a:ext uri="{FF2B5EF4-FFF2-40B4-BE49-F238E27FC236}">
                <a16:creationId xmlns:a16="http://schemas.microsoft.com/office/drawing/2014/main" id="{EEB68BE7-7441-4182-B842-B378907FFB6D}"/>
              </a:ext>
            </a:extLst>
          </p:cNvPr>
          <p:cNvPicPr>
            <a:picLocks noChangeAspect="1"/>
          </p:cNvPicPr>
          <p:nvPr/>
        </p:nvPicPr>
        <p:blipFill>
          <a:blip r:embed="rId4"/>
          <a:stretch>
            <a:fillRect/>
          </a:stretch>
        </p:blipFill>
        <p:spPr>
          <a:xfrm>
            <a:off x="10871571" y="4766872"/>
            <a:ext cx="1239281" cy="1911246"/>
          </a:xfrm>
          <a:prstGeom prst="rect">
            <a:avLst/>
          </a:prstGeom>
        </p:spPr>
      </p:pic>
    </p:spTree>
    <p:extLst>
      <p:ext uri="{BB962C8B-B14F-4D97-AF65-F5344CB8AC3E}">
        <p14:creationId xmlns:p14="http://schemas.microsoft.com/office/powerpoint/2010/main" val="1628654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6000" dirty="0">
                <a:solidFill>
                  <a:schemeClr val="bg1"/>
                </a:solidFill>
                <a:ea typeface="+mn-lt"/>
                <a:cs typeface="+mn-lt"/>
              </a:rPr>
              <a:t>Title I Funding</a:t>
            </a:r>
            <a:endParaRPr lang="en-US" sz="60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a:normAutofit/>
          </a:bodyPr>
          <a:lstStyle/>
          <a:p>
            <a:pPr fontAlgn="base"/>
            <a:r>
              <a:rPr lang="en-US" sz="4000" dirty="0"/>
              <a:t>1% of the total  District’s Title I funding is for Parent Involvement​</a:t>
            </a:r>
          </a:p>
          <a:p>
            <a:pPr fontAlgn="base"/>
            <a:r>
              <a:rPr lang="en-US" sz="4000" dirty="0"/>
              <a:t>Title I, Part A ​</a:t>
            </a:r>
          </a:p>
          <a:p>
            <a:pPr fontAlgn="base"/>
            <a:r>
              <a:rPr lang="en-US" sz="4000" dirty="0"/>
              <a:t>Input from parents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altLang="en-US" sz="4800" dirty="0"/>
              <a:t>How does C.T. Walker Magnet participate?</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646331"/>
          </a:xfrm>
          <a:prstGeom prst="rect">
            <a:avLst/>
          </a:prstGeom>
          <a:noFill/>
        </p:spPr>
        <p:txBody>
          <a:bodyPr wrap="square" rtlCol="0">
            <a:spAutoFit/>
          </a:bodyPr>
          <a:lstStyle/>
          <a:p>
            <a:pPr>
              <a:defRPr/>
            </a:pPr>
            <a:r>
              <a:rPr lang="en-US" sz="3600" b="1" dirty="0"/>
              <a:t>Title I Schoolwide Program</a:t>
            </a:r>
          </a:p>
        </p:txBody>
      </p:sp>
      <p:pic>
        <p:nvPicPr>
          <p:cNvPr id="3" name="Picture 2">
            <a:extLst>
              <a:ext uri="{FF2B5EF4-FFF2-40B4-BE49-F238E27FC236}">
                <a16:creationId xmlns:a16="http://schemas.microsoft.com/office/drawing/2014/main" id="{CA315DFE-DF0B-45CE-A1F0-F0430BEF4986}"/>
              </a:ext>
            </a:extLst>
          </p:cNvPr>
          <p:cNvPicPr>
            <a:picLocks noChangeAspect="1"/>
          </p:cNvPicPr>
          <p:nvPr/>
        </p:nvPicPr>
        <p:blipFill>
          <a:blip r:embed="rId2"/>
          <a:stretch>
            <a:fillRect/>
          </a:stretch>
        </p:blipFill>
        <p:spPr>
          <a:xfrm>
            <a:off x="4025877" y="2670458"/>
            <a:ext cx="4877223" cy="3127519"/>
          </a:xfrm>
          <a:prstGeom prst="rect">
            <a:avLst/>
          </a:prstGeom>
        </p:spPr>
      </p:pic>
    </p:spTree>
    <p:extLst>
      <p:ext uri="{BB962C8B-B14F-4D97-AF65-F5344CB8AC3E}">
        <p14:creationId xmlns:p14="http://schemas.microsoft.com/office/powerpoint/2010/main" val="361874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How does the school spend funds?</a:t>
            </a:r>
            <a:endParaRPr lang="en-US" sz="48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1036994" cy="4751344"/>
          </a:xfrm>
        </p:spPr>
        <p:txBody>
          <a:bodyPr>
            <a:normAutofit fontScale="85000" lnSpcReduction="20000"/>
          </a:bodyPr>
          <a:lstStyle/>
          <a:p>
            <a:pPr marL="273050" indent="-273050">
              <a:spcBef>
                <a:spcPct val="0"/>
              </a:spcBef>
              <a:buClr>
                <a:schemeClr val="tx1"/>
              </a:buClr>
              <a:buNone/>
            </a:pPr>
            <a:r>
              <a:rPr lang="en-US" altLang="en-US" sz="5100" dirty="0">
                <a:ea typeface="Calibri" pitchFamily="34" charset="0"/>
                <a:cs typeface="Calibri" pitchFamily="34" charset="0"/>
              </a:rPr>
              <a:t>Title I Part A </a:t>
            </a:r>
          </a:p>
          <a:p>
            <a:pPr marL="273050" indent="-273050">
              <a:spcBef>
                <a:spcPct val="0"/>
              </a:spcBef>
              <a:buClr>
                <a:schemeClr val="tx1"/>
              </a:buClr>
            </a:pPr>
            <a:r>
              <a:rPr lang="en-US" altLang="en-US" sz="5100" dirty="0">
                <a:ea typeface="Calibri" pitchFamily="34" charset="0"/>
                <a:cs typeface="Calibri" pitchFamily="34" charset="0"/>
              </a:rPr>
              <a:t>Title I funds are authorized and can be used to provide </a:t>
            </a:r>
            <a:r>
              <a:rPr lang="en-US" altLang="en-US" sz="5100" b="1" dirty="0">
                <a:solidFill>
                  <a:srgbClr val="FF0000"/>
                </a:solidFill>
                <a:ea typeface="Calibri" pitchFamily="34" charset="0"/>
                <a:cs typeface="Calibri" pitchFamily="34" charset="0"/>
              </a:rPr>
              <a:t>additional staff, professional development; instructional materials; improve curriculum; enhance parental involvement; extend learning time </a:t>
            </a:r>
            <a:r>
              <a:rPr lang="en-US" altLang="en-US" sz="5100" dirty="0">
                <a:ea typeface="Calibri" pitchFamily="34" charset="0"/>
                <a:cs typeface="Calibri" pitchFamily="34" charset="0"/>
              </a:rPr>
              <a:t>for students who need extra help; and provide other activities that are tied to raising student achievement on the State’s academic achievement standards.</a:t>
            </a:r>
          </a:p>
          <a:p>
            <a:endParaRPr lang="en-US" dirty="0"/>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256167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Requirements For a Title I Schoolwide Program </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4930581"/>
          </a:xfrm>
          <a:prstGeom prst="rect">
            <a:avLst/>
          </a:prstGeom>
          <a:noFill/>
        </p:spPr>
        <p:txBody>
          <a:bodyPr wrap="square" rtlCol="0">
            <a:spAutoFit/>
          </a:bodyPr>
          <a:lstStyle/>
          <a:p>
            <a:pPr>
              <a:buFont typeface="Arial" pitchFamily="34" charset="0"/>
              <a:buChar char="•"/>
              <a:defRPr/>
            </a:pPr>
            <a:r>
              <a:rPr lang="en-US" sz="2800" dirty="0">
                <a:latin typeface="Times New Roman" pitchFamily="18" charset="0"/>
                <a:cs typeface="Times New Roman" pitchFamily="18" charset="0"/>
              </a:rPr>
              <a:t>A Title I school is eligible to become a Title I Schoolwide Program when the poverty level, (determined by free and reduced meal counts, Aid for Dependent Children [AFDC], census, or Medicaid) is at or above 40%.</a:t>
            </a:r>
          </a:p>
          <a:p>
            <a:pPr>
              <a:lnSpc>
                <a:spcPct val="80000"/>
              </a:lnSpc>
              <a:defRPr/>
            </a:pPr>
            <a:endParaRPr lang="en-US" sz="2800" dirty="0">
              <a:latin typeface="Times New Roman" pitchFamily="18" charset="0"/>
              <a:cs typeface="Times New Roman" pitchFamily="18" charset="0"/>
            </a:endParaRPr>
          </a:p>
          <a:p>
            <a:pPr>
              <a:lnSpc>
                <a:spcPct val="80000"/>
              </a:lnSpc>
              <a:buFont typeface="Arial" pitchFamily="34" charset="0"/>
              <a:buChar char="•"/>
              <a:defRPr/>
            </a:pPr>
            <a:r>
              <a:rPr lang="en-US" sz="2800" dirty="0">
                <a:latin typeface="Times New Roman" pitchFamily="18" charset="0"/>
                <a:cs typeface="Times New Roman" pitchFamily="18" charset="0"/>
              </a:rPr>
              <a:t>Serves all students in the school, but requires special focus for lowest achieving</a:t>
            </a:r>
          </a:p>
          <a:p>
            <a:pPr>
              <a:lnSpc>
                <a:spcPct val="80000"/>
              </a:lnSpc>
              <a:defRPr/>
            </a:pPr>
            <a:endParaRPr lang="en-US" sz="2800" dirty="0">
              <a:latin typeface="Times New Roman" pitchFamily="18" charset="0"/>
              <a:cs typeface="Times New Roman" pitchFamily="18" charset="0"/>
            </a:endParaRPr>
          </a:p>
          <a:p>
            <a:pPr>
              <a:lnSpc>
                <a:spcPct val="80000"/>
              </a:lnSpc>
              <a:buFont typeface="Arial" pitchFamily="34" charset="0"/>
              <a:buChar char="•"/>
              <a:defRPr/>
            </a:pPr>
            <a:r>
              <a:rPr lang="en-US" sz="2800" dirty="0">
                <a:latin typeface="Times New Roman" pitchFamily="18" charset="0"/>
                <a:cs typeface="Times New Roman" pitchFamily="18" charset="0"/>
              </a:rPr>
              <a:t> Combines federal funds into total school budget</a:t>
            </a:r>
          </a:p>
          <a:p>
            <a:pPr>
              <a:lnSpc>
                <a:spcPct val="80000"/>
              </a:lnSpc>
              <a:defRPr/>
            </a:pPr>
            <a:endParaRPr lang="en-US" sz="2800" dirty="0">
              <a:latin typeface="Times New Roman" pitchFamily="18" charset="0"/>
              <a:cs typeface="Times New Roman" pitchFamily="18" charset="0"/>
            </a:endParaRPr>
          </a:p>
          <a:p>
            <a:pPr>
              <a:lnSpc>
                <a:spcPct val="80000"/>
              </a:lnSpc>
              <a:buFont typeface="Arial" pitchFamily="34" charset="0"/>
              <a:buChar char="•"/>
              <a:defRPr/>
            </a:pPr>
            <a:r>
              <a:rPr lang="en-US" sz="2800" dirty="0">
                <a:latin typeface="Times New Roman" pitchFamily="18" charset="0"/>
                <a:cs typeface="Times New Roman" pitchFamily="18" charset="0"/>
              </a:rPr>
              <a:t>Is supplementary. The amount of Federal funds used in a schoolwide program must be supplemental to the amount of State and local funds the school would otherwise receive</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805243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dirty="0"/>
              <a:t>Title I School-wide Program</a:t>
            </a:r>
            <a:endParaRPr lang="en-US" sz="4800" dirty="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569626" y="1514994"/>
            <a:ext cx="11092722" cy="3921073"/>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4800" dirty="0"/>
              <a:t>School-wide goals</a:t>
            </a:r>
          </a:p>
          <a:p>
            <a:pPr marL="457200" indent="-457200">
              <a:buFont typeface="Arial" panose="020B0604020202020204" pitchFamily="34" charset="0"/>
              <a:buChar char="•"/>
            </a:pPr>
            <a:r>
              <a:rPr lang="en-US" sz="4800" dirty="0"/>
              <a:t>Programs/Supports in place to help our children</a:t>
            </a:r>
          </a:p>
          <a:p>
            <a:pPr marL="457200" indent="-457200">
              <a:buFont typeface="Arial" panose="020B0604020202020204" pitchFamily="34" charset="0"/>
              <a:buChar char="•"/>
            </a:pPr>
            <a:r>
              <a:rPr lang="en-US" sz="4800" dirty="0"/>
              <a:t>State’s Grade Report</a:t>
            </a:r>
          </a:p>
          <a:p>
            <a:pPr>
              <a:lnSpc>
                <a:spcPct val="80000"/>
              </a:lnSpc>
              <a:defRP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25164693"/>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F6D084EB27E44AB4ED4C525681ADCF" ma:contentTypeVersion="20" ma:contentTypeDescription="Create a new document." ma:contentTypeScope="" ma:versionID="1ffd5dccdc848347f2acbb99c0f0bab9">
  <xsd:schema xmlns:xsd="http://www.w3.org/2001/XMLSchema" xmlns:xs="http://www.w3.org/2001/XMLSchema" xmlns:p="http://schemas.microsoft.com/office/2006/metadata/properties" xmlns:ns3="dcddd45f-c874-4688-b8e1-2443e0c69560" xmlns:ns4="1557bbdb-fb36-46b4-9c80-d0b2523129d3" targetNamespace="http://schemas.microsoft.com/office/2006/metadata/properties" ma:root="true" ma:fieldsID="06416a2d2044bd0f7f09a2af0332b435" ns3:_="" ns4:_="">
    <xsd:import namespace="dcddd45f-c874-4688-b8e1-2443e0c69560"/>
    <xsd:import namespace="1557bbdb-fb36-46b4-9c80-d0b2523129d3"/>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MediaLengthInSeconds" minOccurs="0"/>
                <xsd:element ref="ns4:_activity"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dd45f-c874-4688-b8e1-2443e0c695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57bbdb-fb36-46b4-9c80-d0b2523129d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_activity" ma:index="23" nillable="true" ma:displayName="_activity" ma:hidden="true" ma:internalName="_activity">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557bbdb-fb36-46b4-9c80-d0b2523129d3" xsi:nil="true"/>
  </documentManagement>
</p:properties>
</file>

<file path=customXml/itemProps1.xml><?xml version="1.0" encoding="utf-8"?>
<ds:datastoreItem xmlns:ds="http://schemas.openxmlformats.org/officeDocument/2006/customXml" ds:itemID="{7C9A23D0-00F3-4452-8B94-8AB4B6234F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ddd45f-c874-4688-b8e1-2443e0c69560"/>
    <ds:schemaRef ds:uri="1557bbdb-fb36-46b4-9c80-d0b252312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0F6D6B-5A49-4677-8674-813C0321F8BF}">
  <ds:schemaRefs>
    <ds:schemaRef ds:uri="http://schemas.microsoft.com/sharepoint/v3/contenttype/forms"/>
  </ds:schemaRefs>
</ds:datastoreItem>
</file>

<file path=customXml/itemProps3.xml><?xml version="1.0" encoding="utf-8"?>
<ds:datastoreItem xmlns:ds="http://schemas.openxmlformats.org/officeDocument/2006/customXml" ds:itemID="{67458A5E-8F91-41F3-ADF0-336CB8941857}">
  <ds:schemaRefs>
    <ds:schemaRef ds:uri="http://www.w3.org/XML/1998/namespace"/>
    <ds:schemaRef ds:uri="http://purl.org/dc/dcmitype/"/>
    <ds:schemaRef ds:uri="http://purl.org/dc/elements/1.1/"/>
    <ds:schemaRef ds:uri="http://schemas.microsoft.com/office/2006/documentManagement/types"/>
    <ds:schemaRef ds:uri="dcddd45f-c874-4688-b8e1-2443e0c69560"/>
    <ds:schemaRef ds:uri="http://purl.org/dc/terms/"/>
    <ds:schemaRef ds:uri="http://schemas.microsoft.com/office/infopath/2007/PartnerControls"/>
    <ds:schemaRef ds:uri="http://schemas.openxmlformats.org/package/2006/metadata/core-properties"/>
    <ds:schemaRef ds:uri="1557bbdb-fb36-46b4-9c80-d0b2523129d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Input_Revision Meeting SAMPLE</Template>
  <TotalTime>1488</TotalTime>
  <Words>1409</Words>
  <Application>Microsoft Office PowerPoint</Application>
  <PresentationFormat>Widescreen</PresentationFormat>
  <Paragraphs>112</Paragraphs>
  <Slides>20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Lucida Sans Unicode</vt:lpstr>
      <vt:lpstr>Open Sans</vt:lpstr>
      <vt:lpstr>Poppins</vt:lpstr>
      <vt:lpstr>Times New Roman</vt:lpstr>
      <vt:lpstr>Wingdings 2</vt:lpstr>
      <vt:lpstr>Input_Revision Meeting SAMPLE</vt:lpstr>
      <vt:lpstr> C.T. Walker Magnet Elementary     Title I Annual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C.T. Walker Magnet Elementary School 1301 Wrightsboro Rd.  (706)-823-6950 Nakia Johnson, Assistant Principal johnsna@boe.richmond.k12.ga.us  Federal Programs Department  864 Broad Street​ (706) 826-1134​ Angeline Andrews-Milton, Federal Programs Director​ ​ </vt:lpstr>
      <vt:lpstr>Please complete your evaluation before leaving…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Johnson, Nakia</cp:lastModifiedBy>
  <cp:revision>192</cp:revision>
  <dcterms:created xsi:type="dcterms:W3CDTF">2020-08-17T16:26:18Z</dcterms:created>
  <dcterms:modified xsi:type="dcterms:W3CDTF">2024-08-29T20:29:29Z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0x010100D3F6D084EB27E44AB4ED4C525681ADCF</vt:lpwstr>
  </property>
</Properties>
</file>